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</p:sldIdLst>
  <p:sldSz cx="24371300" cy="13716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2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2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21600000">
            <a:off x="0" y="9226295"/>
            <a:ext cx="24371808" cy="4489703"/>
            <a:chOff x="0" y="0"/>
            <a:chExt cx="24371808" cy="4489703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600000">
              <a:off x="0" y="0"/>
              <a:ext cx="24371808" cy="4489703"/>
            </a:xfrm>
            <a:prstGeom prst="rect">
              <a:avLst/>
            </a:prstGeom>
          </p:spPr>
        </p:pic>
        <p:sp>
          <p:nvSpPr>
            <p:cNvPr id="4" name="textbox 4"/>
            <p:cNvSpPr/>
            <p:nvPr/>
          </p:nvSpPr>
          <p:spPr>
            <a:xfrm>
              <a:off x="-12700" y="-12700"/>
              <a:ext cx="24397335" cy="4515484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24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25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25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731010" algn="l" rtl="0" eaLnBrk="0">
                <a:lnSpc>
                  <a:spcPct val="83000"/>
                </a:lnSpc>
                <a:spcBef>
                  <a:spcPts val="0"/>
                </a:spcBef>
              </a:pPr>
              <a:r>
                <a:rPr lang="zh-CN" altLang="en-US" sz="2700" dirty="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旷明</a:t>
              </a:r>
              <a:r>
                <a:rPr lang="zh-CN" sz="2700" dirty="0" smtClean="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智能</a:t>
              </a:r>
              <a:endParaRPr sz="27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pPr marL="1750695" algn="l" rtl="0" eaLnBrk="0">
                <a:lnSpc>
                  <a:spcPts val="5190"/>
                </a:lnSpc>
              </a:pPr>
              <a:r>
                <a:rPr sz="2400" kern="0" spc="-80" dirty="0">
                  <a:solidFill>
                    <a:srgbClr val="666666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V</a:t>
              </a:r>
              <a:r>
                <a:rPr sz="2400" kern="0" spc="30" dirty="0">
                  <a:solidFill>
                    <a:srgbClr val="666666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</a:t>
              </a:r>
              <a:r>
                <a:rPr sz="2400" kern="0" spc="-80" dirty="0">
                  <a:solidFill>
                    <a:srgbClr val="666666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</a:t>
              </a:r>
              <a:r>
                <a:rPr sz="2400" kern="0" spc="110" dirty="0">
                  <a:solidFill>
                    <a:srgbClr val="666666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</a:t>
              </a:r>
              <a:r>
                <a:rPr sz="2400" kern="0" spc="-80" dirty="0">
                  <a:solidFill>
                    <a:srgbClr val="666666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.</a:t>
              </a:r>
              <a:r>
                <a:rPr sz="2400" kern="0" spc="30" dirty="0">
                  <a:solidFill>
                    <a:srgbClr val="666666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</a:t>
              </a:r>
              <a:r>
                <a:rPr sz="2400" kern="0" spc="-80" dirty="0">
                  <a:solidFill>
                    <a:srgbClr val="666666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0</a:t>
              </a:r>
              <a:endParaRPr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8" name="textbox 8"/>
          <p:cNvSpPr/>
          <p:nvPr/>
        </p:nvSpPr>
        <p:spPr>
          <a:xfrm>
            <a:off x="1583431" y="5682577"/>
            <a:ext cx="7435850" cy="226250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6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lang="en-US" altLang="zh-CN" sz="81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EIC-C1-L</a:t>
            </a:r>
          </a:p>
          <a:p>
            <a:pPr algn="l" rtl="0" eaLnBrk="0">
              <a:lnSpc>
                <a:spcPct val="105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5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6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9000"/>
              </a:lnSpc>
            </a:pPr>
            <a:endParaRPr sz="9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73355" algn="l" rtl="0" eaLnBrk="0">
              <a:lnSpc>
                <a:spcPct val="92000"/>
              </a:lnSpc>
              <a:spcBef>
                <a:spcPts val="5"/>
              </a:spcBef>
              <a:tabLst>
                <a:tab pos="424815" algn="l"/>
              </a:tabLst>
            </a:pPr>
            <a:r>
              <a:rPr sz="3900" kern="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lang="zh-CN" sz="3900" kern="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工业显示产品</a:t>
            </a:r>
            <a:r>
              <a:rPr sz="3900" kern="0" spc="-9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嵌入式主机</a:t>
            </a:r>
            <a:endParaRPr sz="3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" name="path 10"/>
          <p:cNvSpPr/>
          <p:nvPr/>
        </p:nvSpPr>
        <p:spPr>
          <a:xfrm>
            <a:off x="1642872" y="7409688"/>
            <a:ext cx="114300" cy="463296"/>
          </a:xfrm>
          <a:custGeom>
            <a:avLst/>
            <a:gdLst/>
            <a:ahLst/>
            <a:cxnLst/>
            <a:rect l="0" t="0" r="0" b="0"/>
            <a:pathLst>
              <a:path w="180" h="729">
                <a:moveTo>
                  <a:pt x="0" y="0"/>
                </a:moveTo>
                <a:lnTo>
                  <a:pt x="180" y="0"/>
                </a:lnTo>
                <a:lnTo>
                  <a:pt x="180" y="729"/>
                </a:lnTo>
                <a:lnTo>
                  <a:pt x="0" y="729"/>
                </a:lnTo>
                <a:lnTo>
                  <a:pt x="0" y="0"/>
                </a:lnTo>
                <a:close/>
              </a:path>
            </a:pathLst>
          </a:custGeom>
          <a:solidFill>
            <a:srgbClr val="FA65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54785" y="5682615"/>
            <a:ext cx="7644130" cy="499999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4"/>
          <p:cNvSpPr/>
          <p:nvPr/>
        </p:nvSpPr>
        <p:spPr>
          <a:xfrm>
            <a:off x="17677789" y="3340100"/>
            <a:ext cx="5311775" cy="863917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5400" algn="l" rtl="0" eaLnBrk="0">
              <a:lnSpc>
                <a:spcPct val="89000"/>
              </a:lnSpc>
            </a:pPr>
            <a:r>
              <a:rPr lang="en-US" sz="3500" kern="0" spc="-1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32</a:t>
            </a:r>
            <a:r>
              <a:rPr sz="3500" kern="0" spc="-1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GB大内</a:t>
            </a:r>
            <a:r>
              <a:rPr sz="3500" kern="0" spc="-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存</a:t>
            </a:r>
            <a:endParaRPr sz="3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55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5080" algn="l" rtl="0" eaLnBrk="0">
              <a:lnSpc>
                <a:spcPct val="129000"/>
              </a:lnSpc>
              <a:spcBef>
                <a:spcPts val="700"/>
              </a:spcBef>
            </a:pP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最</a:t>
            </a:r>
            <a:r>
              <a:rPr sz="2300" kern="0" spc="28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高</a:t>
            </a:r>
            <a:r>
              <a:rPr sz="2300" kern="0" spc="26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可</a:t>
            </a:r>
            <a:r>
              <a:rPr sz="2300" kern="0" spc="2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配</a:t>
            </a:r>
            <a:r>
              <a:rPr sz="2300" kern="0" spc="2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en-US"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32</a:t>
            </a:r>
            <a:r>
              <a:rPr sz="2300" kern="0" spc="2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G</a:t>
            </a:r>
            <a:r>
              <a:rPr sz="2300" kern="0" spc="2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   内</a:t>
            </a:r>
            <a:r>
              <a:rPr sz="2300" kern="0" spc="2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存</a:t>
            </a:r>
            <a:r>
              <a:rPr sz="2300" kern="0" spc="2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容</a:t>
            </a:r>
            <a:r>
              <a:rPr sz="2300" kern="0" spc="2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量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1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响应速度更快，</a:t>
            </a:r>
            <a:r>
              <a:rPr sz="2300" kern="0" spc="-1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1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可满</a:t>
            </a:r>
            <a:r>
              <a:rPr sz="2300" kern="0" spc="18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足对内存要求高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存</a:t>
            </a:r>
            <a:r>
              <a:rPr sz="2300" kern="0" spc="4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储</a:t>
            </a:r>
            <a:r>
              <a:rPr sz="2300" kern="0" spc="4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容</a:t>
            </a:r>
            <a:r>
              <a:rPr sz="2300" kern="0" spc="5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量</a:t>
            </a:r>
            <a:r>
              <a:rPr sz="2300" kern="0" spc="5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  的</a:t>
            </a:r>
            <a:r>
              <a:rPr sz="2300" kern="0" spc="4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产  品</a:t>
            </a:r>
            <a:r>
              <a:rPr sz="2300" kern="0" spc="5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应</a:t>
            </a:r>
            <a:r>
              <a:rPr sz="2300" kern="0" spc="5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用</a:t>
            </a:r>
            <a:r>
              <a:rPr sz="2300" kern="0" spc="5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6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需</a:t>
            </a:r>
            <a:r>
              <a:rPr sz="2300" kern="0" spc="5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6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求</a:t>
            </a:r>
            <a:endParaRPr sz="2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1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4290" algn="l" rtl="0" eaLnBrk="0">
              <a:lnSpc>
                <a:spcPct val="90000"/>
              </a:lnSpc>
              <a:spcBef>
                <a:spcPts val="1060"/>
              </a:spcBef>
            </a:pPr>
            <a:r>
              <a:rPr sz="3500" kern="0" spc="-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强大的网络通讯功能</a:t>
            </a:r>
            <a:endParaRPr sz="3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8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40005" indent="-11430" algn="l" rtl="0" eaLnBrk="0">
              <a:lnSpc>
                <a:spcPct val="128000"/>
              </a:lnSpc>
              <a:spcBef>
                <a:spcPts val="695"/>
              </a:spcBef>
            </a:pP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双</a:t>
            </a:r>
            <a:r>
              <a:rPr sz="2300" kern="0" spc="-2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路 1</a:t>
            </a:r>
            <a:r>
              <a:rPr sz="2300" kern="0" spc="-16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</a:t>
            </a:r>
            <a:r>
              <a:rPr sz="2300" kern="0" spc="-1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</a:t>
            </a:r>
            <a:r>
              <a:rPr sz="2300" kern="0" spc="-1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 M bp</a:t>
            </a:r>
            <a:r>
              <a:rPr sz="2300" kern="0" spc="-1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</a:t>
            </a:r>
            <a:r>
              <a:rPr sz="2300" kern="0" spc="-4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（RJ</a:t>
            </a:r>
            <a:r>
              <a:rPr sz="2300" kern="0" spc="-2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 5 ）</a:t>
            </a:r>
            <a:r>
              <a:rPr sz="2300" kern="0" spc="-2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以</a:t>
            </a:r>
            <a:r>
              <a:rPr sz="2300" kern="0" spc="-1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太 网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sz="2300" kern="0" spc="1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 4 G</a:t>
            </a:r>
            <a:r>
              <a:rPr sz="2300" kern="0" spc="1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sz="2300" kern="0" spc="1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</a:t>
            </a:r>
            <a:r>
              <a:rPr sz="2300" kern="0" spc="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G 双</a:t>
            </a:r>
            <a:r>
              <a:rPr sz="2300" kern="0" spc="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频 W</a:t>
            </a:r>
            <a:r>
              <a:rPr sz="2300" kern="0" spc="1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i</a:t>
            </a:r>
            <a:r>
              <a:rPr sz="2300" kern="0" spc="1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F</a:t>
            </a:r>
            <a:r>
              <a:rPr sz="2300" kern="0" spc="1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i</a:t>
            </a:r>
            <a:r>
              <a:rPr sz="2300" kern="0" spc="2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 蓝</a:t>
            </a:r>
            <a:r>
              <a:rPr sz="2300" kern="0" spc="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牙</a:t>
            </a:r>
            <a:r>
              <a:rPr sz="2300" kern="0" spc="16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</a:t>
            </a:r>
            <a:r>
              <a:rPr sz="2300" kern="0" spc="1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sz="2300" kern="0" spc="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-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可扩展 4G</a:t>
            </a:r>
            <a:r>
              <a:rPr sz="2300" kern="0" spc="2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LTE</a:t>
            </a:r>
            <a:endParaRPr sz="2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19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9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9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9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20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9845" algn="l" rtl="0" eaLnBrk="0">
              <a:lnSpc>
                <a:spcPct val="90000"/>
              </a:lnSpc>
              <a:spcBef>
                <a:spcPts val="1060"/>
              </a:spcBef>
            </a:pPr>
            <a:r>
              <a:rPr sz="35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丰富的扩展接口</a:t>
            </a:r>
            <a:endParaRPr sz="3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16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7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6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2385" indent="-5080" algn="l" rtl="0" eaLnBrk="0">
              <a:lnSpc>
                <a:spcPct val="118000"/>
              </a:lnSpc>
              <a:spcBef>
                <a:spcPts val="5"/>
              </a:spcBef>
            </a:pPr>
            <a:r>
              <a:rPr sz="2300" kern="0" spc="-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Control Port（RS232 * </a:t>
            </a:r>
            <a:r>
              <a:rPr lang="en-US" sz="2300" kern="0" spc="-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sz="2300" kern="0" spc="-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、RS485 *</a:t>
            </a:r>
            <a:r>
              <a:rPr sz="2300" kern="0" spc="2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1）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sz="2300" kern="0" spc="-4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双</a:t>
            </a:r>
            <a:r>
              <a:rPr sz="2300" kern="0" spc="-2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千</a:t>
            </a:r>
            <a:r>
              <a:rPr sz="2300" kern="0" spc="-2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兆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以</a:t>
            </a:r>
            <a:r>
              <a:rPr sz="2300" kern="0" spc="-2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太 网</a:t>
            </a:r>
            <a:r>
              <a:rPr sz="2300" kern="0" spc="-4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（RJ</a:t>
            </a:r>
            <a:r>
              <a:rPr sz="2300" kern="0" spc="-2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</a:t>
            </a:r>
            <a:r>
              <a:rPr sz="2300" kern="0" spc="-16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 ）</a:t>
            </a:r>
            <a:r>
              <a:rPr lang="zh-CN"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en-US" altLang="zh-CN"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MIPI CSI*1</a:t>
            </a:r>
            <a:r>
              <a:rPr lang="zh-CN" altLang="en-US"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en-US" altLang="zh-CN"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MIPI DSI*1</a:t>
            </a:r>
            <a:r>
              <a:rPr lang="zh-CN" altLang="en-US"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0" dirty="0" smtClean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USB</a:t>
            </a:r>
            <a:r>
              <a:rPr sz="2300" kern="0" spc="90" dirty="0" smtClean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3.0、</a:t>
            </a:r>
            <a:r>
              <a:rPr sz="2300" kern="0" spc="0" dirty="0" smtClean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USB</a:t>
            </a:r>
            <a:r>
              <a:rPr sz="2300" kern="0" spc="90" dirty="0" smtClean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2.0*2</a:t>
            </a:r>
            <a:endParaRPr sz="2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6" name="textbox 16"/>
          <p:cNvSpPr/>
          <p:nvPr/>
        </p:nvSpPr>
        <p:spPr>
          <a:xfrm>
            <a:off x="10440872" y="3341472"/>
            <a:ext cx="5036820" cy="858075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48895" algn="l" rtl="0" eaLnBrk="0">
              <a:lnSpc>
                <a:spcPct val="89000"/>
              </a:lnSpc>
            </a:pPr>
            <a:r>
              <a:rPr lang="zh-CN" sz="35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双核</a:t>
            </a:r>
            <a:r>
              <a:rPr sz="35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64位处</a:t>
            </a:r>
            <a:r>
              <a:rPr sz="35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理器</a:t>
            </a:r>
            <a:endParaRPr sz="3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4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24130" algn="l" rtl="0" eaLnBrk="0">
              <a:lnSpc>
                <a:spcPct val="126000"/>
              </a:lnSpc>
              <a:spcBef>
                <a:spcPts val="700"/>
              </a:spcBef>
            </a:pPr>
            <a:r>
              <a:rPr lang="zh-CN" sz="2300" kern="0" spc="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双核</a:t>
            </a:r>
            <a:r>
              <a:rPr lang="en-US" altLang="zh-CN" sz="2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Dual-Core A7,up to </a:t>
            </a:r>
            <a:r>
              <a:rPr lang="en-US" altLang="zh-CN" sz="23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743M</a:t>
            </a:r>
            <a:r>
              <a:rPr lang="en-US" altLang="zh-CN" sz="23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Hz</a:t>
            </a:r>
            <a:endParaRPr lang="en-US" altLang="zh-CN" sz="2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24130" algn="l" rtl="0" eaLnBrk="0">
              <a:lnSpc>
                <a:spcPct val="126000"/>
              </a:lnSpc>
              <a:spcBef>
                <a:spcPts val="700"/>
              </a:spcBef>
            </a:pPr>
            <a:endParaRPr lang="en-US" altLang="zh-CN" sz="2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24130" algn="l" rtl="0" eaLnBrk="0">
              <a:lnSpc>
                <a:spcPct val="126000"/>
              </a:lnSpc>
              <a:spcBef>
                <a:spcPts val="700"/>
              </a:spcBef>
            </a:pPr>
            <a:endParaRPr lang="en-US" altLang="zh-CN" sz="2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24130" algn="l" rtl="0" eaLnBrk="0">
              <a:lnSpc>
                <a:spcPct val="126000"/>
              </a:lnSpc>
              <a:spcBef>
                <a:spcPts val="700"/>
              </a:spcBef>
            </a:pPr>
            <a:endParaRPr lang="en-US" altLang="zh-CN" sz="2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17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8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8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8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8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685" algn="l" rtl="0" eaLnBrk="0">
              <a:lnSpc>
                <a:spcPct val="88000"/>
              </a:lnSpc>
              <a:spcBef>
                <a:spcPts val="1060"/>
              </a:spcBef>
            </a:pPr>
            <a:r>
              <a:rPr sz="3500" kern="0" spc="2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集成</a:t>
            </a:r>
            <a:r>
              <a:rPr sz="35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GPU</a:t>
            </a:r>
            <a:r>
              <a:rPr sz="3500" kern="0" spc="2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sz="35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VPU</a:t>
            </a:r>
            <a:r>
              <a:rPr sz="3500" kern="0" spc="2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sz="35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NPU</a:t>
            </a:r>
            <a:endParaRPr sz="3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9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48895" indent="10795" algn="l" rtl="0" eaLnBrk="0">
              <a:lnSpc>
                <a:spcPct val="127000"/>
              </a:lnSpc>
              <a:spcBef>
                <a:spcPts val="690"/>
              </a:spcBef>
            </a:pPr>
            <a:r>
              <a:rPr sz="2300" kern="0" spc="16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OpenGL</a:t>
            </a:r>
            <a:r>
              <a:rPr sz="2300" kern="0" spc="5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16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ES3.2/2.0，</a:t>
            </a:r>
            <a:r>
              <a:rPr sz="2300" kern="0" spc="-2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1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Vu</a:t>
            </a:r>
            <a:r>
              <a:rPr sz="2300" kern="0" spc="-28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1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lkan1</a:t>
            </a:r>
            <a:r>
              <a:rPr sz="2300" kern="0" spc="-3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1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.1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</a:t>
            </a:r>
            <a:r>
              <a:rPr sz="2300" kern="0" spc="-2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K</a:t>
            </a:r>
            <a:r>
              <a:rPr sz="2300" kern="0" spc="-3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@</a:t>
            </a:r>
            <a:r>
              <a:rPr sz="2300" kern="0" spc="-3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sz="2300" kern="0" spc="-3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</a:t>
            </a:r>
            <a:r>
              <a:rPr sz="2300" kern="0" spc="-3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fps  H</a:t>
            </a:r>
            <a:r>
              <a:rPr sz="2300" kern="0" spc="-2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sz="2300" kern="0" spc="-2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sz="2300" kern="0" spc="-3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sz="2300" kern="0" spc="-2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</a:t>
            </a:r>
            <a:r>
              <a:rPr sz="2300" kern="0" spc="-2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sz="2300" kern="0" spc="-3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V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</a:t>
            </a:r>
            <a:r>
              <a:rPr sz="2300" kern="0" spc="-2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</a:t>
            </a:r>
            <a:r>
              <a:rPr sz="2300" kern="0" spc="-38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视</a:t>
            </a:r>
            <a:r>
              <a:rPr sz="2300" kern="0" spc="-3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频</a:t>
            </a:r>
            <a:r>
              <a:rPr sz="2300" kern="0" spc="-3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解</a:t>
            </a:r>
            <a:r>
              <a:rPr sz="2300" kern="0" spc="-3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码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sz="2300" kern="0" spc="-26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</a:t>
            </a:r>
            <a:r>
              <a:rPr sz="2300" kern="0" spc="-3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</a:t>
            </a:r>
            <a:r>
              <a:rPr sz="2300" kern="0" spc="-3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</a:t>
            </a:r>
            <a:r>
              <a:rPr sz="2300" kern="0" spc="-2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</a:t>
            </a:r>
            <a:r>
              <a:rPr sz="2300" kern="0" spc="-3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@</a:t>
            </a:r>
            <a:r>
              <a:rPr sz="2300" kern="0" spc="-1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sz="2300" kern="0" spc="-3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</a:t>
            </a:r>
            <a:r>
              <a:rPr sz="2300" kern="0" spc="-3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</a:t>
            </a:r>
            <a:r>
              <a:rPr sz="2300" kern="0" spc="-4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fps  H</a:t>
            </a:r>
            <a:r>
              <a:rPr sz="2300" kern="0" spc="-2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sz="2300" kern="0" spc="-2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sz="2300" kern="0" spc="-2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sz="2300" kern="0" spc="-2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</a:t>
            </a:r>
            <a:r>
              <a:rPr sz="2300" kern="0" spc="-38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视</a:t>
            </a:r>
            <a:r>
              <a:rPr sz="2300" kern="0" spc="-3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频</a:t>
            </a:r>
            <a:r>
              <a:rPr sz="2300" kern="0" spc="-3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编</a:t>
            </a:r>
            <a:r>
              <a:rPr sz="2300" kern="0" spc="-3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码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1TOPs算力NPU</a:t>
            </a:r>
            <a:endParaRPr sz="2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685" algn="l" rtl="0" eaLnBrk="0">
              <a:lnSpc>
                <a:spcPct val="91000"/>
              </a:lnSpc>
              <a:spcBef>
                <a:spcPts val="1055"/>
              </a:spcBef>
            </a:pPr>
            <a:r>
              <a:rPr sz="35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支持多种操作系统</a:t>
            </a:r>
            <a:endParaRPr sz="3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4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6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51435" indent="-2540" algn="l" rtl="0" eaLnBrk="0">
              <a:lnSpc>
                <a:spcPct val="129000"/>
              </a:lnSpc>
              <a:spcBef>
                <a:spcPts val="5"/>
              </a:spcBef>
            </a:pPr>
            <a:r>
              <a:rPr sz="2300" kern="0" spc="6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支持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Android</a:t>
            </a:r>
            <a:r>
              <a:rPr sz="2300" kern="0" spc="6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Ubuntu</a:t>
            </a:r>
            <a:r>
              <a:rPr sz="2300" kern="0" spc="6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en-US" altLang="zh-CN"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Debian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8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等多种操作系统，</a:t>
            </a:r>
            <a:r>
              <a:rPr sz="2300" kern="0" spc="-5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8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</a:t>
            </a:r>
            <a:r>
              <a:rPr sz="2300" kern="0" spc="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统运行稳定可靠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可</a:t>
            </a:r>
            <a:r>
              <a:rPr sz="2300" kern="0" spc="1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针</a:t>
            </a:r>
            <a:r>
              <a:rPr sz="2300" kern="0" spc="1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</a:t>
            </a:r>
            <a:r>
              <a:rPr sz="2300" kern="0" spc="8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行</a:t>
            </a:r>
            <a:r>
              <a:rPr sz="2300" kern="0" spc="1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业</a:t>
            </a:r>
            <a:r>
              <a:rPr sz="2300" kern="0" spc="1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定</a:t>
            </a:r>
            <a:r>
              <a:rPr sz="2300" kern="0" spc="1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</a:t>
            </a:r>
            <a:r>
              <a:rPr sz="2300" kern="0" spc="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优</a:t>
            </a:r>
            <a:r>
              <a:rPr sz="2300" kern="0" spc="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化</a:t>
            </a:r>
            <a:endParaRPr sz="2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0" name="textbox 20"/>
          <p:cNvSpPr/>
          <p:nvPr/>
        </p:nvSpPr>
        <p:spPr>
          <a:xfrm>
            <a:off x="1326530" y="1257188"/>
            <a:ext cx="6616065" cy="7454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94000"/>
              </a:lnSpc>
            </a:pPr>
            <a:r>
              <a:rPr sz="5000" kern="0" spc="-90" dirty="0">
                <a:solidFill>
                  <a:srgbClr val="222222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产品特点  </a:t>
            </a:r>
            <a:r>
              <a:rPr sz="39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Product featur</a:t>
            </a:r>
            <a:r>
              <a:rPr sz="39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es</a:t>
            </a:r>
            <a:endParaRPr sz="3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22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1801367" cy="1499615"/>
          </a:xfrm>
          <a:prstGeom prst="rect">
            <a:avLst/>
          </a:prstGeom>
        </p:spPr>
      </p:pic>
      <p:pic>
        <p:nvPicPr>
          <p:cNvPr id="26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16294608" y="3256788"/>
            <a:ext cx="1118615" cy="1121664"/>
          </a:xfrm>
          <a:prstGeom prst="rect">
            <a:avLst/>
          </a:prstGeom>
        </p:spPr>
      </p:pic>
      <p:pic>
        <p:nvPicPr>
          <p:cNvPr id="28" name="picture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16299180" y="6438900"/>
            <a:ext cx="1118615" cy="1121664"/>
          </a:xfrm>
          <a:prstGeom prst="rect">
            <a:avLst/>
          </a:prstGeom>
        </p:spPr>
      </p:pic>
      <p:pic>
        <p:nvPicPr>
          <p:cNvPr id="30" name="pictur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9014459" y="6438900"/>
            <a:ext cx="1118616" cy="1118616"/>
          </a:xfrm>
          <a:prstGeom prst="rect">
            <a:avLst/>
          </a:prstGeom>
        </p:spPr>
      </p:pic>
      <p:pic>
        <p:nvPicPr>
          <p:cNvPr id="32" name="picture 3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8990076" y="9671304"/>
            <a:ext cx="1118616" cy="1118615"/>
          </a:xfrm>
          <a:prstGeom prst="rect">
            <a:avLst/>
          </a:prstGeom>
        </p:spPr>
      </p:pic>
      <p:pic>
        <p:nvPicPr>
          <p:cNvPr id="34" name="picture 3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1600000">
            <a:off x="16274795" y="9653015"/>
            <a:ext cx="1094232" cy="1097280"/>
          </a:xfrm>
          <a:prstGeom prst="rect">
            <a:avLst/>
          </a:prstGeom>
        </p:spPr>
      </p:pic>
      <p:pic>
        <p:nvPicPr>
          <p:cNvPr id="36" name="picture 3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21600000">
            <a:off x="9014459" y="3375660"/>
            <a:ext cx="1094231" cy="1094231"/>
          </a:xfrm>
          <a:prstGeom prst="rect">
            <a:avLst/>
          </a:prstGeom>
        </p:spPr>
      </p:pic>
      <p:pic>
        <p:nvPicPr>
          <p:cNvPr id="38" name="picture 3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21600000">
            <a:off x="23184612" y="12829032"/>
            <a:ext cx="530352" cy="521207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5790" y="3655695"/>
            <a:ext cx="7337425" cy="479933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table 40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19444212"/>
              </p:ext>
            </p:extLst>
          </p:nvPr>
        </p:nvGraphicFramePr>
        <p:xfrm>
          <a:off x="1421765" y="2468880"/>
          <a:ext cx="21407120" cy="10916666"/>
        </p:xfrm>
        <a:graphic>
          <a:graphicData uri="http://schemas.openxmlformats.org/drawingml/2006/table">
            <a:tbl>
              <a:tblPr/>
              <a:tblGrid>
                <a:gridCol w="1602740"/>
                <a:gridCol w="713740"/>
                <a:gridCol w="2320925"/>
                <a:gridCol w="16769715"/>
              </a:tblGrid>
              <a:tr h="49339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495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2000" kern="0" spc="-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类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082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2000" kern="0" spc="-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型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8886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20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主要参数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1325" algn="l" rtl="0" eaLnBrk="0">
                        <a:lnSpc>
                          <a:spcPct val="83000"/>
                        </a:lnSpc>
                      </a:pPr>
                      <a:r>
                        <a:rPr sz="1700" kern="0" spc="-5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SOC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9535" algn="l" rtl="0" eaLnBrk="0">
                        <a:lnSpc>
                          <a:spcPct val="83000"/>
                        </a:lnSpc>
                      </a:pPr>
                      <a:r>
                        <a:rPr lang="en-US" sz="1700" kern="0" spc="-10" dirty="0" smtClean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QM108H</a:t>
                      </a:r>
                      <a:endParaRPr lang="en-US" sz="1700" kern="0" spc="-10" dirty="0">
                        <a:solidFill>
                          <a:srgbClr val="262626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339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4500" algn="l" rtl="0" eaLnBrk="0">
                        <a:lnSpc>
                          <a:spcPct val="83000"/>
                        </a:lnSpc>
                      </a:pPr>
                      <a:r>
                        <a:rPr sz="1700" kern="0" spc="-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CPU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93000"/>
                        </a:lnSpc>
                      </a:pPr>
                      <a:r>
                        <a:rPr lang="zh-CN"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双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核64位</a:t>
                      </a:r>
                      <a:r>
                        <a:rPr lang="en-US" altLang="zh-CN"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Dual-Core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处理器，</a:t>
                      </a:r>
                      <a:r>
                        <a:rPr sz="1700" kern="0" spc="-29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22</a:t>
                      </a:r>
                      <a:r>
                        <a:rPr sz="17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nm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先进工艺，</a:t>
                      </a:r>
                      <a:r>
                        <a:rPr sz="1700" kern="0" spc="-3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700" kern="0" spc="60" dirty="0" smtClean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主频最高</a:t>
                      </a:r>
                      <a:r>
                        <a:rPr lang="en-US" sz="1700" kern="0" spc="60" dirty="0" smtClean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743M</a:t>
                      </a:r>
                      <a:r>
                        <a:rPr sz="1700" kern="0" spc="0" dirty="0" smtClean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Hz</a:t>
                      </a:r>
                      <a:r>
                        <a:rPr lang="en-US" sz="17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,</a:t>
                      </a:r>
                      <a:r>
                        <a:rPr lang="zh-CN" altLang="en-US" sz="17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双核协处理器，最高支持</a:t>
                      </a:r>
                      <a:r>
                        <a:rPr lang="en-US" altLang="zh-CN" sz="17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400MHz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450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700" kern="0" spc="-5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GPU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1120" algn="l" rtl="0" eaLnBrk="0">
                        <a:lnSpc>
                          <a:spcPct val="90000"/>
                        </a:lnSpc>
                      </a:pPr>
                      <a:r>
                        <a:rPr sz="17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ARM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7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G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52 2</a:t>
                      </a:r>
                      <a:r>
                        <a:rPr sz="17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EE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图形处理器，</a:t>
                      </a:r>
                      <a:r>
                        <a:rPr sz="1700" kern="0" spc="-33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支持</a:t>
                      </a:r>
                      <a:r>
                        <a:rPr sz="17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OpenGL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7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ES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1.1/2.0/3.2，</a:t>
                      </a:r>
                      <a:r>
                        <a:rPr sz="1700" kern="0" spc="-30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7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OpenCL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2.0，</a:t>
                      </a:r>
                      <a:r>
                        <a:rPr sz="17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Vulkan</a:t>
                      </a:r>
                      <a:r>
                        <a:rPr sz="1700" kern="0" spc="1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1.1，</a:t>
                      </a:r>
                      <a:r>
                        <a:rPr sz="1700" kern="0" spc="-2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内嵌高性能2D加速硬件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339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8945" algn="l" rtl="0" eaLnBrk="0">
                        <a:lnSpc>
                          <a:spcPct val="82000"/>
                        </a:lnSpc>
                        <a:spcBef>
                          <a:spcPts val="0"/>
                        </a:spcBef>
                      </a:pPr>
                      <a:r>
                        <a:rPr sz="1700" kern="0" spc="-7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NPU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4000"/>
                        </a:lnSpc>
                      </a:pPr>
                      <a:r>
                        <a:rPr sz="1800" kern="0" spc="-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</a:t>
                      </a:r>
                      <a:r>
                        <a:rPr lang="en-US" sz="1800" kern="0" spc="-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.5</a:t>
                      </a:r>
                      <a:r>
                        <a:rPr sz="1800" kern="0" spc="-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Tops</a:t>
                      </a:r>
                      <a:r>
                        <a:rPr lang="en-US" sz="1800" kern="0" spc="-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lang="zh-CN" altLang="en-US" sz="1800" kern="0" spc="-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支持的数据格式</a:t>
                      </a:r>
                      <a:r>
                        <a:rPr lang="en-US" altLang="zh-CN" sz="1800" kern="0" spc="-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Feature map:s16/s8/u8;Weight: s16/s8/s4,</a:t>
                      </a:r>
                      <a:r>
                        <a:rPr lang="zh-CN" altLang="en-US" sz="1800" kern="0" spc="-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支持</a:t>
                      </a:r>
                      <a:r>
                        <a:rPr lang="en-US" altLang="zh-CN" sz="1800" kern="0" spc="-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winograd </a:t>
                      </a:r>
                      <a:r>
                        <a:rPr lang="zh-CN" altLang="en-US" sz="1800" kern="0" spc="-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加速</a:t>
                      </a:r>
                      <a:r>
                        <a:rPr lang="en-US" altLang="zh-CN" sz="1800" kern="0" spc="-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,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6245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编解码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3840x2160@30fps H.265/H.264 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解码</a:t>
                      </a: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+3840x2160@30fps H.265/H.264 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编码</a:t>
                      </a: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,4x1080p@30fps JPEG 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解码或</a:t>
                      </a: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4x1080p@30fps JPEG 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编码，最大幅面支持</a:t>
                      </a:r>
                    </a:p>
                    <a:p>
                      <a:pPr algn="l" rtl="0" eaLnBrk="0">
                        <a:lnSpc>
                          <a:spcPct val="101000"/>
                        </a:lnSpc>
                      </a:pP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16Kx16K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7200" algn="l" rtl="0" eaLnBrk="0">
                        <a:lnSpc>
                          <a:spcPct val="91000"/>
                        </a:lnSpc>
                      </a:pPr>
                      <a:r>
                        <a:rPr sz="17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内存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1915" algn="l" rtl="0" eaLnBrk="0">
                        <a:lnSpc>
                          <a:spcPct val="73000"/>
                        </a:lnSpc>
                        <a:spcBef>
                          <a:spcPts val="5"/>
                        </a:spcBef>
                      </a:pPr>
                      <a:r>
                        <a:rPr sz="18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2GB  DDR</a:t>
                      </a:r>
                      <a:r>
                        <a:rPr sz="1800" kern="0" spc="-5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4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marL="433705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zh-CN" altLang="en-US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显示屏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buNone/>
                      </a:pPr>
                      <a:endParaRPr lang="zh-CN" altLang="en-US"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buNone/>
                      </a:pPr>
                      <a:endParaRPr lang="zh-CN" altLang="en-US"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92075" algn="l" rtl="0" eaLnBrk="0">
                        <a:lnSpc>
                          <a:spcPct val="88000"/>
                        </a:lnSpc>
                        <a:buNone/>
                      </a:pP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7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寸，</a:t>
                      </a: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1024*600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3705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700" kern="0" spc="5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存储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8000"/>
                        </a:lnSpc>
                      </a:pPr>
                      <a:r>
                        <a:rPr sz="1800" kern="0" spc="-5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16GB/32GB eMMC</a:t>
                      </a:r>
                      <a:r>
                        <a:rPr sz="1800" kern="0" spc="18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8945" algn="l" rtl="0" eaLnBrk="0">
                        <a:lnSpc>
                          <a:spcPct val="89000"/>
                        </a:lnSpc>
                        <a:spcBef>
                          <a:spcPts val="5"/>
                        </a:spcBef>
                      </a:pPr>
                      <a:r>
                        <a:rPr sz="1700" kern="0" spc="3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以太网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1915" algn="l" rtl="0" eaLnBrk="0">
                        <a:lnSpc>
                          <a:spcPct val="84000"/>
                        </a:lnSpc>
                      </a:pP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一个</a:t>
                      </a: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wan, 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两个</a:t>
                      </a: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lan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，全部独立网口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7515" algn="l" rtl="0" eaLnBrk="0">
                        <a:lnSpc>
                          <a:spcPct val="89000"/>
                        </a:lnSpc>
                        <a:spcBef>
                          <a:spcPts val="5"/>
                        </a:spcBef>
                      </a:pP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无线网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1915" algn="l" rtl="0" eaLnBrk="0">
                        <a:lnSpc>
                          <a:spcPct val="84000"/>
                        </a:lnSpc>
                      </a:pPr>
                      <a:r>
                        <a:rPr sz="1800" kern="0" spc="-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2.4G/5GHz 双频WiFi, 802.11 a/b/g/n/ac、Bluetooth </a:t>
                      </a:r>
                      <a:r>
                        <a:rPr lang="en-US" sz="1800" kern="0" spc="-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4.2</a:t>
                      </a:r>
                      <a:r>
                        <a:rPr sz="1800" kern="0" spc="-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，</a:t>
                      </a:r>
                      <a:r>
                        <a:rPr sz="1800" kern="0" spc="-37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800" kern="0" spc="-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可扩展4G LTE网络通讯功能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2435" algn="l" rtl="0" eaLnBrk="0">
                        <a:lnSpc>
                          <a:spcPct val="90000"/>
                        </a:lnSpc>
                      </a:pPr>
                      <a:r>
                        <a:rPr lang="en-US" sz="1700" kern="0" spc="8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TF </a:t>
                      </a:r>
                      <a:r>
                        <a:rPr lang="zh-CN" altLang="en-US" sz="1700" kern="0" spc="8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卡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0000"/>
                        </a:lnSpc>
                        <a:spcBef>
                          <a:spcPts val="5"/>
                        </a:spcBef>
                      </a:pP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选配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0690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sz="1700" kern="0" spc="3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音频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8000"/>
                        </a:lnSpc>
                      </a:pPr>
                      <a:r>
                        <a:rPr sz="1800" kern="0" spc="-3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800" kern="0" spc="-5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1*3.5mm音频接口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815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83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7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USB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lang="en-US" altLang="zh-CN" sz="1800" dirty="0" smtClean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2*USB20 </a:t>
                      </a: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HOST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4025" algn="l" rtl="0" eaLnBrk="0">
                        <a:lnSpc>
                          <a:spcPct val="90000"/>
                        </a:lnSpc>
                      </a:pPr>
                      <a:r>
                        <a:rPr sz="1700" kern="0" spc="-3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串口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lang="en-US" altLang="zh-CN" sz="1800" kern="0" spc="-8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DB9</a:t>
                      </a:r>
                      <a:r>
                        <a:rPr lang="zh-CN" altLang="en-US" sz="1800" kern="0" spc="-8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接口</a:t>
                      </a:r>
                      <a:r>
                        <a:rPr sz="1800" kern="0" spc="-8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（1*RS485 + </a:t>
                      </a:r>
                      <a:r>
                        <a:rPr lang="en-US" sz="1800" kern="0" spc="-8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</a:t>
                      </a:r>
                      <a:r>
                        <a:rPr sz="1800" kern="0" spc="-8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*RS232）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783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7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电源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9535" algn="l" rtl="0" eaLnBrk="0">
                        <a:lnSpc>
                          <a:spcPts val="2500"/>
                        </a:lnSpc>
                        <a:spcBef>
                          <a:spcPts val="0"/>
                        </a:spcBef>
                      </a:pPr>
                      <a:r>
                        <a:rPr sz="18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DC12V（5.5*2.1mm接口，支</a:t>
                      </a:r>
                      <a:r>
                        <a:rPr sz="1800" kern="0" spc="-5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持9V~24V宽电压输入）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6880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</a:pPr>
                      <a:r>
                        <a:rPr sz="1700" kern="0" spc="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系统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835" algn="l" rtl="0" eaLnBrk="0">
                        <a:lnSpc>
                          <a:spcPct val="90000"/>
                        </a:lnSpc>
                      </a:pPr>
                      <a:r>
                        <a:rPr sz="1800" kern="0" spc="-3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支持</a:t>
                      </a:r>
                      <a:r>
                        <a:rPr lang="en-US" altLang="zh-CN" sz="18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Debian</a:t>
                      </a:r>
                      <a:r>
                        <a:rPr sz="18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系统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751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700" kern="0" spc="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尺寸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4000"/>
                        </a:lnSpc>
                      </a:pPr>
                      <a:r>
                        <a:rPr lang="en-US" sz="1800" kern="0" spc="-3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232</a:t>
                      </a:r>
                      <a:r>
                        <a:rPr sz="1800" kern="0" spc="-3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mm*</a:t>
                      </a:r>
                      <a:r>
                        <a:rPr lang="en-US" sz="1800" kern="0" spc="-3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132</a:t>
                      </a:r>
                      <a:r>
                        <a:rPr sz="1800" kern="0" spc="-3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mm*3</a:t>
                      </a:r>
                      <a:r>
                        <a:rPr lang="en-US" sz="1800" kern="0" spc="-3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7</a:t>
                      </a:r>
                      <a:r>
                        <a:rPr sz="1800" kern="0" spc="-3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mm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8150" algn="l" rtl="0" eaLnBrk="0">
                        <a:lnSpc>
                          <a:spcPct val="89000"/>
                        </a:lnSpc>
                        <a:spcBef>
                          <a:spcPts val="5"/>
                        </a:spcBef>
                      </a:pPr>
                      <a:r>
                        <a:rPr sz="1700" kern="0" spc="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重量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4930" algn="l" rtl="0" eaLnBrk="0">
                        <a:lnSpc>
                          <a:spcPct val="80000"/>
                        </a:lnSpc>
                      </a:pPr>
                      <a:r>
                        <a:rPr sz="1800" kern="0" spc="-5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≈0.72kg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6880" algn="l" rtl="0" eaLnBrk="0">
                        <a:lnSpc>
                          <a:spcPct val="90000"/>
                        </a:lnSpc>
                        <a:spcBef>
                          <a:spcPts val="5"/>
                        </a:spcBef>
                      </a:pPr>
                      <a:r>
                        <a:rPr sz="1700" kern="0" spc="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外观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191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800" kern="0" spc="-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工业级外壳，黑色</a:t>
                      </a:r>
                      <a:r>
                        <a:rPr sz="1800" kern="0" spc="-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磨砂表面，无风扇设计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4975" algn="l" rtl="0" eaLnBrk="0">
                        <a:lnSpc>
                          <a:spcPct val="90000"/>
                        </a:lnSpc>
                      </a:pPr>
                      <a:r>
                        <a:rPr sz="1700" kern="0" spc="5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功耗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429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8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待机功耗： 0.3W</a:t>
                      </a:r>
                      <a:r>
                        <a:rPr sz="1800" kern="0" spc="2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8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，典型功耗 ：4.2W</a:t>
                      </a:r>
                      <a:r>
                        <a:rPr sz="1800" kern="0" spc="18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8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，最大功耗： 7.8W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6245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</a:pPr>
                      <a:r>
                        <a:rPr sz="1700" kern="0" spc="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环境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986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8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工作温度：</a:t>
                      </a:r>
                      <a:r>
                        <a:rPr sz="1800" kern="0" spc="-4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8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-20℃~60℃,  存储温度：</a:t>
                      </a:r>
                      <a:r>
                        <a:rPr sz="1800" kern="0" spc="-4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8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-20℃~70</a:t>
                      </a:r>
                      <a:r>
                        <a:rPr sz="1800" kern="0" spc="-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℃,  工作湿度: 10%～90%RH（无凝露）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pic>
        <p:nvPicPr>
          <p:cNvPr id="42" name="picture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0" y="0"/>
            <a:ext cx="1801367" cy="1499615"/>
          </a:xfrm>
          <a:prstGeom prst="rect">
            <a:avLst/>
          </a:prstGeom>
        </p:spPr>
      </p:pic>
      <p:sp>
        <p:nvSpPr>
          <p:cNvPr id="44" name="textbox 44"/>
          <p:cNvSpPr/>
          <p:nvPr/>
        </p:nvSpPr>
        <p:spPr>
          <a:xfrm>
            <a:off x="1330980" y="1251684"/>
            <a:ext cx="5942965" cy="70611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89000"/>
              </a:lnSpc>
            </a:pPr>
            <a:r>
              <a:rPr sz="5000" kern="0" spc="-100" dirty="0">
                <a:solidFill>
                  <a:srgbClr val="222222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规格参数  </a:t>
            </a:r>
            <a:r>
              <a:rPr sz="39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Specificatio</a:t>
            </a:r>
            <a:r>
              <a:rPr sz="3900" kern="0" spc="-1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ns</a:t>
            </a:r>
            <a:endParaRPr sz="3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48" name="picture 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23183088" y="12821411"/>
            <a:ext cx="530352" cy="5212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table 40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421765" y="2468880"/>
          <a:ext cx="21407120" cy="5025073"/>
        </p:xfrm>
        <a:graphic>
          <a:graphicData uri="http://schemas.openxmlformats.org/drawingml/2006/table">
            <a:tbl>
              <a:tblPr/>
              <a:tblGrid>
                <a:gridCol w="1602740"/>
                <a:gridCol w="713740"/>
                <a:gridCol w="2320925"/>
                <a:gridCol w="16769715"/>
              </a:tblGrid>
              <a:tr h="49339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495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2000" kern="0" spc="-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类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082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2000" kern="0" spc="-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型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8886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20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主要参数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1325" algn="l" rtl="0" eaLnBrk="0">
                        <a:lnSpc>
                          <a:spcPct val="83000"/>
                        </a:lnSpc>
                      </a:pPr>
                      <a:r>
                        <a:rPr lang="en-US" altLang="zh-CN" sz="1700" kern="0" spc="-5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RTC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9535" algn="l" rtl="0" eaLnBrk="0">
                        <a:lnSpc>
                          <a:spcPct val="83000"/>
                        </a:lnSpc>
                      </a:pPr>
                      <a:r>
                        <a:rPr lang="en-US" altLang="zh-CN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lang="zh-CN" altLang="en-US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支持</a:t>
                      </a:r>
                      <a:r>
                        <a:rPr lang="en-US" altLang="zh-CN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RTC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339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4500" algn="l" rtl="0" eaLnBrk="0">
                        <a:lnSpc>
                          <a:spcPct val="83000"/>
                        </a:lnSpc>
                      </a:pPr>
                      <a:r>
                        <a:rPr lang="en-US" altLang="zh-CN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Speaker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9535" algn="l" rtl="0" eaLnBrk="0">
                        <a:lnSpc>
                          <a:spcPct val="83000"/>
                        </a:lnSpc>
                      </a:pPr>
                      <a:r>
                        <a:rPr lang="en-US" altLang="zh-CN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可选配，默认不上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450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lang="en-US" altLang="zh-CN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MIPI CSI</a:t>
                      </a:r>
                      <a:r>
                        <a:rPr lang="zh-CN" altLang="en-US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摄像头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9535" algn="l" rtl="0" eaLnBrk="0">
                        <a:lnSpc>
                          <a:spcPct val="83000"/>
                        </a:lnSpc>
                      </a:pPr>
                      <a:r>
                        <a:rPr lang="en-US" altLang="zh-CN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可选配，默认不上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339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450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lang="en-US" altLang="zh-CN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MIPI DSI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9535" algn="l" rtl="0" eaLnBrk="0">
                        <a:lnSpc>
                          <a:spcPct val="83000"/>
                        </a:lnSpc>
                      </a:pP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可选配，默认不上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6245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lang="en-US" altLang="zh-CN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SIM</a:t>
                      </a:r>
                      <a:r>
                        <a:rPr lang="zh-CN" altLang="en-US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卡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9535" algn="l" rtl="0" eaLnBrk="0">
                        <a:lnSpc>
                          <a:spcPct val="83000"/>
                        </a:lnSpc>
                      </a:pP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可选配，默认不上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7200" algn="l" rtl="0" eaLnBrk="0">
                        <a:lnSpc>
                          <a:spcPct val="91000"/>
                        </a:lnSpc>
                      </a:pPr>
                      <a:r>
                        <a:rPr lang="en-US" altLang="zh-CN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V4.2</a:t>
                      </a:r>
                      <a:r>
                        <a:rPr lang="zh-CN" altLang="en-US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以上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9535" algn="l" rtl="0" eaLnBrk="0">
                        <a:lnSpc>
                          <a:spcPct val="83000"/>
                        </a:lnSpc>
                      </a:pP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可选配，默认不上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3705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lang="en-US" altLang="zh-CN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4G</a:t>
                      </a:r>
                      <a:r>
                        <a:rPr lang="zh-CN" altLang="en-US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模块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9535" algn="l" rtl="0" eaLnBrk="0">
                        <a:lnSpc>
                          <a:spcPct val="83000"/>
                        </a:lnSpc>
                      </a:pPr>
                      <a:r>
                        <a:rPr lang="zh-CN" altLang="en-US" sz="1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可选配，默认上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可选配，默认不上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6245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lang="zh-CN" sz="1700" kern="0" spc="7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麦克风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9535" algn="l" rtl="0" eaLnBrk="0">
                        <a:lnSpc>
                          <a:spcPct val="83000"/>
                        </a:lnSpc>
                      </a:pP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可选配，默认不上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6245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</a:pPr>
                      <a:r>
                        <a:rPr lang="zh-CN" sz="1700" kern="0" spc="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胶棒天线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  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可选配，默认不上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pic>
        <p:nvPicPr>
          <p:cNvPr id="42" name="picture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0" y="0"/>
            <a:ext cx="1801367" cy="1499615"/>
          </a:xfrm>
          <a:prstGeom prst="rect">
            <a:avLst/>
          </a:prstGeom>
        </p:spPr>
      </p:pic>
      <p:sp>
        <p:nvSpPr>
          <p:cNvPr id="44" name="textbox 44"/>
          <p:cNvSpPr/>
          <p:nvPr/>
        </p:nvSpPr>
        <p:spPr>
          <a:xfrm>
            <a:off x="1330980" y="1251684"/>
            <a:ext cx="5942965" cy="70611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89000"/>
              </a:lnSpc>
            </a:pPr>
            <a:r>
              <a:rPr sz="5000" kern="0" spc="-100" dirty="0">
                <a:solidFill>
                  <a:srgbClr val="222222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规格参数  </a:t>
            </a:r>
            <a:r>
              <a:rPr sz="39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Specificatio</a:t>
            </a:r>
            <a:r>
              <a:rPr sz="3900" kern="0" spc="-1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ns</a:t>
            </a:r>
            <a:endParaRPr sz="3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48" name="picture 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23183088" y="12821411"/>
            <a:ext cx="530352" cy="52120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4"/>
          <p:cNvSpPr/>
          <p:nvPr/>
        </p:nvSpPr>
        <p:spPr>
          <a:xfrm>
            <a:off x="1334158" y="1257188"/>
            <a:ext cx="7526019" cy="70675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89000"/>
              </a:lnSpc>
              <a:spcBef>
                <a:spcPts val="0"/>
              </a:spcBef>
            </a:pPr>
            <a:r>
              <a:rPr sz="5000" kern="0" spc="-80" dirty="0">
                <a:solidFill>
                  <a:srgbClr val="222222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接口描述  </a:t>
            </a:r>
            <a:r>
              <a:rPr sz="39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Interface de</a:t>
            </a:r>
            <a:r>
              <a:rPr sz="39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scription</a:t>
            </a:r>
            <a:endParaRPr sz="3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58" name="picture 5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1801367" cy="1499615"/>
          </a:xfrm>
          <a:prstGeom prst="rect">
            <a:avLst/>
          </a:prstGeom>
        </p:spPr>
      </p:pic>
      <p:pic>
        <p:nvPicPr>
          <p:cNvPr id="96" name="picture 9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23184612" y="12819888"/>
            <a:ext cx="533400" cy="521207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425" y="5728335"/>
            <a:ext cx="11017885" cy="359092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14766290" y="3172460"/>
            <a:ext cx="2571750" cy="83470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box 122"/>
          <p:cNvSpPr/>
          <p:nvPr/>
        </p:nvSpPr>
        <p:spPr>
          <a:xfrm>
            <a:off x="1326530" y="1263125"/>
            <a:ext cx="5296534" cy="6953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88000"/>
              </a:lnSpc>
            </a:pPr>
            <a:r>
              <a:rPr sz="5000" kern="0" spc="-90" dirty="0">
                <a:solidFill>
                  <a:srgbClr val="222222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产品尺寸  </a:t>
            </a:r>
            <a:r>
              <a:rPr sz="39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Dime</a:t>
            </a:r>
            <a:r>
              <a:rPr sz="39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nsion</a:t>
            </a:r>
            <a:endParaRPr sz="3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24" name="picture 1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1801367" cy="1499615"/>
          </a:xfrm>
          <a:prstGeom prst="rect">
            <a:avLst/>
          </a:prstGeom>
        </p:spPr>
      </p:pic>
      <p:pic>
        <p:nvPicPr>
          <p:cNvPr id="128" name="picture 1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23274528" y="12835128"/>
            <a:ext cx="487680" cy="490727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7580" y="2350135"/>
            <a:ext cx="13876655" cy="1001966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1685*856"/>
  <p:tag name="TABLE_ENDDRAG_RECT" val="111*194*1685*85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1685*856"/>
  <p:tag name="TABLE_ENDDRAG_RECT" val="111*194*1685*856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483</Words>
  <Application>Microsoft Office PowerPoint</Application>
  <PresentationFormat>自定义</PresentationFormat>
  <Paragraphs>221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9" baseType="lpstr">
      <vt:lpstr>微软雅黑</vt:lpstr>
      <vt:lpstr>Arial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1</cp:lastModifiedBy>
  <cp:revision>39</cp:revision>
  <dcterms:created xsi:type="dcterms:W3CDTF">2024-12-03T02:43:00Z</dcterms:created>
  <dcterms:modified xsi:type="dcterms:W3CDTF">2025-12-12T05:55:03Z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wqlLaW5nc29mdCBQREYgdG8gV1BTIDEwMA</vt:lpwstr>
  </property>
  <property fmtid="{D5CDD505-2E9C-101B-9397-08002B2CF9AE}" pid="3" name="Created">
    <vt:filetime>2024-12-05T02:13:01Z</vt:filetime>
  </property>
  <property fmtid="{D5CDD505-2E9C-101B-9397-08002B2CF9AE}" pid="4" name="ICV">
    <vt:lpwstr>49E88493023C45B6AD61B275B8D60C41_13</vt:lpwstr>
  </property>
  <property fmtid="{D5CDD505-2E9C-101B-9397-08002B2CF9AE}" pid="5" name="KSOProductBuildVer">
    <vt:lpwstr>2052-12.1.0.18912</vt:lpwstr>
  </property>
</Properties>
</file>